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78A85E7-E95A-4550-A899-2593F759BABC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</p14:sldIdLst>
        </p14:section>
        <p14:section name="Раздел без заголовка" id="{9F9DD08F-1FD6-4B93-9068-509EFC1E0F55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84048" y="621792"/>
            <a:ext cx="11521440" cy="6053327"/>
          </a:xfrm>
        </p:spPr>
        <p:txBody>
          <a:bodyPr>
            <a:normAutofit/>
          </a:bodyPr>
          <a:lstStyle/>
          <a:p>
            <a:pPr algn="ctr"/>
            <a:r>
              <a:rPr lang="ru-RU" b="1" dirty="0"/>
              <a:t>МИНОБРНАУКИ РОССИИ</a:t>
            </a:r>
          </a:p>
          <a:p>
            <a:pPr algn="ctr"/>
            <a:r>
              <a:rPr lang="ru-RU" b="1" dirty="0"/>
              <a:t>ФЕДЕРАЛЬНОЕ ГОСУДАРСТВЕННОЕ БЮДЖЕТНОЕ ОБРАЗОВАТЕЛЬНОЕ УЧРЕЖДЕНИЕ ВЫСШЕГО ПРОФЕССИОНАЛЬНОГО ОБРАЗОВАНИЯ</a:t>
            </a:r>
          </a:p>
          <a:p>
            <a:pPr algn="ctr"/>
            <a:r>
              <a:rPr lang="ru-RU" b="1" dirty="0"/>
              <a:t>“ВОРОНЕЖСКИЙ ГОСУДАРСТВЕННЫЙ УНИВЕРСИТЕТ”</a:t>
            </a:r>
          </a:p>
          <a:p>
            <a:pPr algn="ctr"/>
            <a:r>
              <a:rPr lang="ru-RU" b="1" dirty="0" smtClean="0"/>
              <a:t>Факультет </a:t>
            </a:r>
            <a:r>
              <a:rPr lang="ru-RU" b="1" dirty="0"/>
              <a:t>романо-германской филологии</a:t>
            </a:r>
          </a:p>
          <a:p>
            <a:pPr algn="ctr"/>
            <a:r>
              <a:rPr lang="ru-RU" b="1" dirty="0"/>
              <a:t>Кафедра теории и методики преподавания иностранных языков</a:t>
            </a:r>
          </a:p>
          <a:p>
            <a:pPr algn="ctr"/>
            <a:r>
              <a:rPr lang="ru-RU" b="1" dirty="0"/>
              <a:t>Лингвистика</a:t>
            </a:r>
          </a:p>
          <a:p>
            <a:pPr algn="ctr"/>
            <a:r>
              <a:rPr lang="ru-RU" b="1" dirty="0"/>
              <a:t>Испанское </a:t>
            </a:r>
            <a:r>
              <a:rPr lang="ru-RU" b="1" dirty="0" smtClean="0"/>
              <a:t>отделение</a:t>
            </a:r>
            <a:endParaRPr lang="ru-RU" b="1" dirty="0"/>
          </a:p>
          <a:p>
            <a:pPr algn="ctr"/>
            <a:r>
              <a:rPr lang="ru-RU" sz="1800" b="1" dirty="0"/>
              <a:t>Курсовая работа по теме: Интернет-ресурсы, используемые для обучения иностранным языкам. Компьютерное обучение языкам.</a:t>
            </a:r>
          </a:p>
          <a:p>
            <a:pPr algn="r"/>
            <a:endParaRPr lang="ru-RU" dirty="0" smtClean="0"/>
          </a:p>
          <a:p>
            <a:pPr algn="r"/>
            <a:endParaRPr lang="ru-RU" dirty="0"/>
          </a:p>
          <a:p>
            <a:pPr algn="r"/>
            <a:r>
              <a:rPr lang="ru-RU" dirty="0" smtClean="0"/>
              <a:t>Студент</a:t>
            </a:r>
            <a:r>
              <a:rPr lang="ru-RU" dirty="0"/>
              <a:t>: Елисеева Елизавета Юрьевна</a:t>
            </a:r>
          </a:p>
          <a:p>
            <a:pPr algn="r"/>
            <a:r>
              <a:rPr lang="ru-RU" dirty="0" smtClean="0"/>
              <a:t>Руководитель</a:t>
            </a:r>
            <a:r>
              <a:rPr lang="ru-RU" dirty="0"/>
              <a:t>: Донина О.В.</a:t>
            </a:r>
          </a:p>
          <a:p>
            <a:pPr algn="r"/>
            <a:r>
              <a:rPr lang="ru-RU" dirty="0" smtClean="0"/>
              <a:t>Воронеж </a:t>
            </a:r>
            <a:r>
              <a:rPr lang="ru-RU" dirty="0"/>
              <a:t>2018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30737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Babbel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341" t="11821" r="1029" b="5475"/>
          <a:stretch/>
        </p:blipFill>
        <p:spPr>
          <a:xfrm>
            <a:off x="932688" y="1938529"/>
            <a:ext cx="10122407" cy="474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995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Fluentin3months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733" r="1870" b="4573"/>
          <a:stretch/>
        </p:blipFill>
        <p:spPr>
          <a:xfrm>
            <a:off x="945916" y="1783081"/>
            <a:ext cx="10300168" cy="500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23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Livemocha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80" r="1244" b="4280"/>
          <a:stretch/>
        </p:blipFill>
        <p:spPr>
          <a:xfrm>
            <a:off x="645200" y="1787464"/>
            <a:ext cx="10492965" cy="499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124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Services Institute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482" r="1184" b="6420"/>
          <a:stretch/>
        </p:blipFill>
        <p:spPr>
          <a:xfrm>
            <a:off x="471464" y="1818514"/>
            <a:ext cx="10437328" cy="487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19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Polyglot Club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11918" r="1296" b="7765"/>
          <a:stretch/>
        </p:blipFill>
        <p:spPr>
          <a:xfrm>
            <a:off x="581192" y="1837945"/>
            <a:ext cx="10706665" cy="489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888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Reddit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98" r="1237" b="5894"/>
          <a:stretch/>
        </p:blipFill>
        <p:spPr>
          <a:xfrm>
            <a:off x="769620" y="1809660"/>
            <a:ext cx="10652759" cy="504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496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MosaLingua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070" r="1538" b="14011"/>
          <a:stretch/>
        </p:blipFill>
        <p:spPr>
          <a:xfrm>
            <a:off x="777241" y="2093977"/>
            <a:ext cx="10917935" cy="448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924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1192" y="886968"/>
            <a:ext cx="11029616" cy="938716"/>
          </a:xfrm>
        </p:spPr>
        <p:txBody>
          <a:bodyPr>
            <a:normAutofit fontScale="90000"/>
          </a:bodyPr>
          <a:lstStyle/>
          <a:p>
            <a:r>
              <a:rPr lang="ru-RU" dirty="0"/>
              <a:t>word2vec - это C++ программа, позволяющая построить векторные представления слов на заданных массивах текстовой информации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10896" y="1956816"/>
            <a:ext cx="11299911" cy="4800600"/>
          </a:xfrm>
        </p:spPr>
        <p:txBody>
          <a:bodyPr/>
          <a:lstStyle/>
          <a:p>
            <a:pPr marL="0" indent="0">
              <a:buNone/>
            </a:pPr>
            <a:r>
              <a:rPr lang="ru-RU" sz="2400" b="1" dirty="0">
                <a:solidFill>
                  <a:schemeClr val="accent6">
                    <a:lumMod val="75000"/>
                  </a:schemeClr>
                </a:solidFill>
              </a:rPr>
              <a:t>word2vec можно отличнейшим образом применять для различных задач обработки естественного языка, как-то</a:t>
            </a: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</a:rPr>
              <a:t>:</a:t>
            </a:r>
            <a:endParaRPr lang="ru-RU" sz="2400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ru-RU" dirty="0"/>
              <a:t>Кластеризация слов по принципу их семантической близости</a:t>
            </a:r>
          </a:p>
          <a:p>
            <a:r>
              <a:rPr lang="ru-RU" dirty="0"/>
              <a:t>Выявление семантической близости слов (например, к чему семантически ближе слово кот — к еде или космическим пиратам)</a:t>
            </a:r>
          </a:p>
          <a:p>
            <a:r>
              <a:rPr lang="ru-RU" dirty="0"/>
              <a:t>Некоторые товарищи используют word2vec для анализа тональности, впрочем, не очень успешно. То есть, вполне успешно, но все-таки не очень.</a:t>
            </a:r>
          </a:p>
        </p:txBody>
      </p:sp>
    </p:spTree>
    <p:extLst>
      <p:ext uri="{BB962C8B-B14F-4D97-AF65-F5344CB8AC3E}">
        <p14:creationId xmlns:p14="http://schemas.microsoft.com/office/powerpoint/2010/main" val="3049203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53760" y="409548"/>
            <a:ext cx="11029616" cy="1013800"/>
          </a:xfrm>
        </p:spPr>
        <p:txBody>
          <a:bodyPr/>
          <a:lstStyle/>
          <a:p>
            <a:r>
              <a:rPr lang="en-US" dirty="0"/>
              <a:t>Link Grammar Parser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358" r="1994" b="6480"/>
          <a:stretch/>
        </p:blipFill>
        <p:spPr>
          <a:xfrm>
            <a:off x="234979" y="1845263"/>
            <a:ext cx="10399493" cy="4844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79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LingSoft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078" r="1334" b="6195"/>
          <a:stretch/>
        </p:blipFill>
        <p:spPr>
          <a:xfrm>
            <a:off x="485591" y="2139696"/>
            <a:ext cx="10624369" cy="446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381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1192" y="477780"/>
            <a:ext cx="11029616" cy="1702716"/>
          </a:xfrm>
        </p:spPr>
        <p:txBody>
          <a:bodyPr>
            <a:normAutofit/>
          </a:bodyPr>
          <a:lstStyle/>
          <a:p>
            <a:r>
              <a:rPr lang="ru-RU" dirty="0"/>
              <a:t>Цель данной работы заключается в определении роли интернет – ресурсов в изучении иностранных языков.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3600" b="1" dirty="0" smtClean="0"/>
              <a:t>Задачи </a:t>
            </a:r>
            <a:r>
              <a:rPr lang="ru-RU" sz="3600" b="1" dirty="0"/>
              <a:t>для достижения поставленной цели:</a:t>
            </a:r>
          </a:p>
          <a:p>
            <a:r>
              <a:rPr lang="ru-RU" sz="2400" dirty="0" smtClean="0"/>
              <a:t>Определить</a:t>
            </a:r>
            <a:r>
              <a:rPr lang="ru-RU" sz="2400" dirty="0"/>
              <a:t>, какие направления можно развить благодаря интернет – ресурсам</a:t>
            </a:r>
          </a:p>
          <a:p>
            <a:r>
              <a:rPr lang="ru-RU" sz="2400" dirty="0" smtClean="0"/>
              <a:t>Рассмотреть </a:t>
            </a:r>
            <a:r>
              <a:rPr lang="ru-RU" sz="2400" dirty="0"/>
              <a:t>принцип работы наиболее распространенных сайтов для изучения языков</a:t>
            </a:r>
          </a:p>
          <a:p>
            <a:r>
              <a:rPr lang="ru-RU" sz="2400" dirty="0" smtClean="0"/>
              <a:t>Рассмотреть </a:t>
            </a:r>
            <a:r>
              <a:rPr lang="ru-RU" sz="2400" dirty="0"/>
              <a:t>преимущества и недостатки дистанционного и онлайн - обучения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1605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Langsoft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186" b="15213"/>
          <a:stretch/>
        </p:blipFill>
        <p:spPr>
          <a:xfrm>
            <a:off x="1" y="1856232"/>
            <a:ext cx="12015216" cy="500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66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3600" dirty="0"/>
              <a:t>Плюсы и минусы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ru-RU" sz="3600" dirty="0" smtClean="0"/>
              <a:t>дистанционного </a:t>
            </a:r>
            <a:r>
              <a:rPr lang="ru-RU" sz="3600" dirty="0"/>
              <a:t>образования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4968" y="2189640"/>
            <a:ext cx="4914351" cy="4421472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Возможность обучаться в любое </a:t>
            </a: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время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Возможность обучаться в своем </a:t>
            </a: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темпе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Возможность обучаться в любом </a:t>
            </a: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месте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Учеба </a:t>
            </a: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без отрыва от основной </a:t>
            </a: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деятельности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Высокие результаты </a:t>
            </a: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обучения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Мобильность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Доступность учебных </a:t>
            </a: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материалов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Дистанционное образование </a:t>
            </a: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дешевле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Обучение в спокойной </a:t>
            </a: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обстановке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Удобство </a:t>
            </a: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для </a:t>
            </a:r>
            <a:r>
              <a:rPr lang="ru-RU" sz="2200" b="1" dirty="0" smtClean="0">
                <a:solidFill>
                  <a:schemeClr val="accent6">
                    <a:lumMod val="75000"/>
                  </a:schemeClr>
                </a:solidFill>
              </a:rPr>
              <a:t>преподавателя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>
                <a:solidFill>
                  <a:schemeClr val="accent6">
                    <a:lumMod val="75000"/>
                  </a:schemeClr>
                </a:solidFill>
              </a:rPr>
              <a:t>Индивидуальный подход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endParaRPr lang="ru-RU" dirty="0"/>
          </a:p>
        </p:txBody>
      </p:sp>
      <p:sp>
        <p:nvSpPr>
          <p:cNvPr id="5" name="Выгнутая влево стрелка 4"/>
          <p:cNvSpPr/>
          <p:nvPr/>
        </p:nvSpPr>
        <p:spPr>
          <a:xfrm>
            <a:off x="329184" y="1920240"/>
            <a:ext cx="658368" cy="150876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6" name="Выгнутая вправо стрелка 5"/>
          <p:cNvSpPr/>
          <p:nvPr/>
        </p:nvSpPr>
        <p:spPr>
          <a:xfrm>
            <a:off x="10515600" y="1828800"/>
            <a:ext cx="658368" cy="160020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81928" y="2189640"/>
            <a:ext cx="401421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Необходима сильная 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мотивация</a:t>
            </a:r>
            <a:endParaRPr lang="en-US" sz="20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Дистанционное образование не подходит для развития 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коммуникабельности</a:t>
            </a:r>
            <a:endParaRPr lang="en-US" sz="20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Недостаток практических 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знаний</a:t>
            </a:r>
            <a:endParaRPr lang="en-US" sz="20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Проблема идентификации 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пользователя</a:t>
            </a:r>
            <a:endParaRPr lang="en-US" sz="20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Недостаточная компьютерная грамотность</a:t>
            </a:r>
          </a:p>
        </p:txBody>
      </p:sp>
    </p:spTree>
    <p:extLst>
      <p:ext uri="{BB962C8B-B14F-4D97-AF65-F5344CB8AC3E}">
        <p14:creationId xmlns:p14="http://schemas.microsoft.com/office/powerpoint/2010/main" val="698931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Блок-схема: альтернативный процесс 4"/>
          <p:cNvSpPr/>
          <p:nvPr/>
        </p:nvSpPr>
        <p:spPr>
          <a:xfrm>
            <a:off x="155448" y="702156"/>
            <a:ext cx="11923776" cy="117043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b="1" dirty="0" smtClean="0">
                <a:solidFill>
                  <a:schemeClr val="accent6">
                    <a:lumMod val="75000"/>
                  </a:schemeClr>
                </a:solidFill>
              </a:rPr>
              <a:t>Благодарю за внимание!</a:t>
            </a:r>
            <a:endParaRPr lang="ru-RU" sz="54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851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Ko</a:t>
            </a:r>
            <a:r>
              <a:rPr lang="ru-RU" dirty="0" err="1"/>
              <a:t>мпьют</a:t>
            </a:r>
            <a:r>
              <a:rPr lang="en-US" dirty="0"/>
              <a:t>ep</a:t>
            </a:r>
            <a:r>
              <a:rPr lang="ru-RU" dirty="0" err="1"/>
              <a:t>ны</a:t>
            </a:r>
            <a:r>
              <a:rPr lang="en-US" dirty="0"/>
              <a:t>e </a:t>
            </a:r>
            <a:r>
              <a:rPr lang="ru-RU" dirty="0"/>
              <a:t>п</a:t>
            </a:r>
            <a:r>
              <a:rPr lang="en-US" dirty="0" err="1"/>
              <a:t>po</a:t>
            </a:r>
            <a:r>
              <a:rPr lang="ru-RU" dirty="0"/>
              <a:t>г</a:t>
            </a:r>
            <a:r>
              <a:rPr lang="en-US" dirty="0"/>
              <a:t>pa</a:t>
            </a:r>
            <a:r>
              <a:rPr lang="ru-RU" dirty="0" err="1"/>
              <a:t>ммы</a:t>
            </a:r>
            <a:r>
              <a:rPr lang="ru-RU" dirty="0"/>
              <a:t> п</a:t>
            </a:r>
            <a:r>
              <a:rPr lang="en-US" dirty="0"/>
              <a:t>o</a:t>
            </a:r>
            <a:r>
              <a:rPr lang="ru-RU" dirty="0" err="1"/>
              <a:t>зв</a:t>
            </a:r>
            <a:r>
              <a:rPr lang="en-US" dirty="0"/>
              <a:t>o</a:t>
            </a:r>
            <a:r>
              <a:rPr lang="ru-RU" dirty="0" err="1"/>
              <a:t>ляют</a:t>
            </a:r>
            <a:r>
              <a:rPr lang="ru-RU" dirty="0"/>
              <a:t> из</a:t>
            </a:r>
            <a:r>
              <a:rPr lang="en-US" dirty="0"/>
              <a:t>y</a:t>
            </a:r>
            <a:r>
              <a:rPr lang="ru-RU" dirty="0"/>
              <a:t>ч</a:t>
            </a:r>
            <a:r>
              <a:rPr lang="en-US" dirty="0"/>
              <a:t>a</a:t>
            </a:r>
            <a:r>
              <a:rPr lang="ru-RU" dirty="0" err="1"/>
              <a:t>ть</a:t>
            </a:r>
            <a:r>
              <a:rPr lang="ru-RU" dirty="0"/>
              <a:t> </a:t>
            </a:r>
            <a:r>
              <a:rPr lang="en-US" dirty="0"/>
              <a:t>a</a:t>
            </a:r>
            <a:r>
              <a:rPr lang="ru-RU" dirty="0" err="1"/>
              <a:t>нглий</a:t>
            </a:r>
            <a:r>
              <a:rPr lang="en-US" dirty="0"/>
              <a:t>c</a:t>
            </a:r>
            <a:r>
              <a:rPr lang="ru-RU" dirty="0"/>
              <a:t>кий язык п</a:t>
            </a:r>
            <a:r>
              <a:rPr lang="en-US" dirty="0"/>
              <a:t>o c</a:t>
            </a:r>
            <a:r>
              <a:rPr lang="ru-RU" dirty="0"/>
              <a:t>л</a:t>
            </a:r>
            <a:r>
              <a:rPr lang="en-US" dirty="0"/>
              <a:t>e</a:t>
            </a:r>
            <a:r>
              <a:rPr lang="ru-RU" dirty="0"/>
              <a:t>д</a:t>
            </a:r>
            <a:r>
              <a:rPr lang="en-US" dirty="0"/>
              <a:t>y</a:t>
            </a:r>
            <a:r>
              <a:rPr lang="ru-RU" dirty="0" err="1" smtClean="0"/>
              <a:t>ющим</a:t>
            </a:r>
            <a:r>
              <a:rPr lang="en-US" dirty="0" smtClean="0"/>
              <a:t> </a:t>
            </a:r>
            <a:r>
              <a:rPr lang="ru-RU" dirty="0" smtClean="0"/>
              <a:t>направлениям:</a:t>
            </a:r>
            <a:endParaRPr lang="ru-RU" dirty="0"/>
          </a:p>
          <a:p>
            <a:r>
              <a:rPr lang="en-US" dirty="0"/>
              <a:t>Pa</a:t>
            </a:r>
            <a:r>
              <a:rPr lang="ru-RU" dirty="0"/>
              <a:t>б</a:t>
            </a:r>
            <a:r>
              <a:rPr lang="en-US" dirty="0"/>
              <a:t>o</a:t>
            </a:r>
            <a:r>
              <a:rPr lang="ru-RU" dirty="0"/>
              <a:t>т</a:t>
            </a:r>
            <a:r>
              <a:rPr lang="en-US" dirty="0"/>
              <a:t>a </a:t>
            </a:r>
            <a:r>
              <a:rPr lang="ru-RU" dirty="0"/>
              <a:t>н</a:t>
            </a:r>
            <a:r>
              <a:rPr lang="en-US" dirty="0"/>
              <a:t>a</a:t>
            </a:r>
            <a:r>
              <a:rPr lang="ru-RU" dirty="0"/>
              <a:t>д л</a:t>
            </a:r>
            <a:r>
              <a:rPr lang="en-US" dirty="0"/>
              <a:t>e</a:t>
            </a:r>
            <a:r>
              <a:rPr lang="ru-RU" dirty="0" err="1"/>
              <a:t>ксическим</a:t>
            </a:r>
            <a:r>
              <a:rPr lang="ru-RU" dirty="0"/>
              <a:t> з</a:t>
            </a:r>
            <a:r>
              <a:rPr lang="en-US" dirty="0"/>
              <a:t>a</a:t>
            </a:r>
            <a:r>
              <a:rPr lang="ru-RU" dirty="0"/>
              <a:t>п</a:t>
            </a:r>
            <a:r>
              <a:rPr lang="en-US" dirty="0"/>
              <a:t>a</a:t>
            </a:r>
            <a:r>
              <a:rPr lang="ru-RU" dirty="0"/>
              <a:t>сом</a:t>
            </a:r>
          </a:p>
          <a:p>
            <a:r>
              <a:rPr lang="ru-RU" dirty="0"/>
              <a:t>Из</a:t>
            </a:r>
            <a:r>
              <a:rPr lang="en-US" dirty="0"/>
              <a:t>y</a:t>
            </a:r>
            <a:r>
              <a:rPr lang="ru-RU" dirty="0"/>
              <a:t>ч</a:t>
            </a:r>
            <a:r>
              <a:rPr lang="en-US" dirty="0"/>
              <a:t>e</a:t>
            </a:r>
            <a:r>
              <a:rPr lang="ru-RU" dirty="0"/>
              <a:t>ни</a:t>
            </a:r>
            <a:r>
              <a:rPr lang="en-US" dirty="0"/>
              <a:t>e </a:t>
            </a:r>
            <a:r>
              <a:rPr lang="ru-RU" dirty="0"/>
              <a:t>ф</a:t>
            </a:r>
            <a:r>
              <a:rPr lang="en-US" dirty="0"/>
              <a:t>o</a:t>
            </a:r>
            <a:r>
              <a:rPr lang="ru-RU" dirty="0"/>
              <a:t>н</a:t>
            </a:r>
            <a:r>
              <a:rPr lang="en-US" dirty="0"/>
              <a:t>e</a:t>
            </a:r>
            <a:r>
              <a:rPr lang="ru-RU" dirty="0"/>
              <a:t>тики</a:t>
            </a:r>
          </a:p>
          <a:p>
            <a:r>
              <a:rPr lang="ru-RU" dirty="0"/>
              <a:t>Из</a:t>
            </a:r>
            <a:r>
              <a:rPr lang="en-US" dirty="0"/>
              <a:t>y</a:t>
            </a:r>
            <a:r>
              <a:rPr lang="ru-RU" dirty="0"/>
              <a:t>ч</a:t>
            </a:r>
            <a:r>
              <a:rPr lang="en-US" dirty="0"/>
              <a:t>e</a:t>
            </a:r>
            <a:r>
              <a:rPr lang="ru-RU" dirty="0"/>
              <a:t>ни</a:t>
            </a:r>
            <a:r>
              <a:rPr lang="en-US" dirty="0"/>
              <a:t>e </a:t>
            </a:r>
            <a:r>
              <a:rPr lang="ru-RU" dirty="0"/>
              <a:t>г</a:t>
            </a:r>
            <a:r>
              <a:rPr lang="en-US" dirty="0"/>
              <a:t>pa</a:t>
            </a:r>
            <a:r>
              <a:rPr lang="ru-RU" dirty="0" err="1"/>
              <a:t>мматики</a:t>
            </a:r>
            <a:endParaRPr lang="ru-RU" dirty="0"/>
          </a:p>
          <a:p>
            <a:r>
              <a:rPr lang="ru-RU" dirty="0"/>
              <a:t>В</a:t>
            </a:r>
            <a:r>
              <a:rPr lang="en-US" dirty="0" err="1"/>
              <a:t>oc</a:t>
            </a:r>
            <a:r>
              <a:rPr lang="ru-RU" dirty="0"/>
              <a:t>п</a:t>
            </a:r>
            <a:r>
              <a:rPr lang="en-US" dirty="0"/>
              <a:t>p</a:t>
            </a:r>
            <a:r>
              <a:rPr lang="ru-RU" dirty="0" err="1"/>
              <a:t>ияти</a:t>
            </a:r>
            <a:r>
              <a:rPr lang="en-US" dirty="0"/>
              <a:t>e </a:t>
            </a:r>
            <a:r>
              <a:rPr lang="ru-RU" dirty="0"/>
              <a:t>и п</a:t>
            </a:r>
            <a:r>
              <a:rPr lang="en-US" dirty="0"/>
              <a:t>o</a:t>
            </a:r>
            <a:r>
              <a:rPr lang="ru-RU" dirty="0"/>
              <a:t>ним</a:t>
            </a:r>
            <a:r>
              <a:rPr lang="en-US" dirty="0"/>
              <a:t>a</a:t>
            </a:r>
            <a:r>
              <a:rPr lang="ru-RU" dirty="0"/>
              <a:t>ни</a:t>
            </a:r>
            <a:r>
              <a:rPr lang="en-US" dirty="0"/>
              <a:t>e a</a:t>
            </a:r>
            <a:r>
              <a:rPr lang="ru-RU" dirty="0" err="1"/>
              <a:t>нглийской</a:t>
            </a:r>
            <a:r>
              <a:rPr lang="ru-RU" dirty="0"/>
              <a:t> </a:t>
            </a:r>
            <a:r>
              <a:rPr lang="en-US" dirty="0" err="1"/>
              <a:t>pe</a:t>
            </a:r>
            <a:r>
              <a:rPr lang="ru-RU" dirty="0" err="1"/>
              <a:t>чи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723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Рассмотрим некоторые полезные для изучения иностранного языка сайты и приложения: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2903600"/>
            <a:ext cx="7632245" cy="4122753"/>
          </a:xfrm>
        </p:spPr>
      </p:pic>
      <p:sp>
        <p:nvSpPr>
          <p:cNvPr id="5" name="TextBox 4"/>
          <p:cNvSpPr txBox="1"/>
          <p:nvPr/>
        </p:nvSpPr>
        <p:spPr>
          <a:xfrm>
            <a:off x="649224" y="2039112"/>
            <a:ext cx="221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1. </a:t>
            </a:r>
            <a:r>
              <a:rPr lang="en-US" sz="2400" dirty="0" err="1" smtClean="0">
                <a:solidFill>
                  <a:schemeClr val="accent6">
                    <a:lumMod val="75000"/>
                  </a:schemeClr>
                </a:solidFill>
              </a:rPr>
              <a:t>Duolingo</a:t>
            </a:r>
            <a:endParaRPr lang="ru-RU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Выгнутая вверх стрелка 5"/>
          <p:cNvSpPr/>
          <p:nvPr/>
        </p:nvSpPr>
        <p:spPr>
          <a:xfrm rot="4196141">
            <a:off x="2239427" y="2267373"/>
            <a:ext cx="621792" cy="43668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3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FluentU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0930" y="585350"/>
            <a:ext cx="8454471" cy="593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68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Conversation Exchange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098" y="1906904"/>
            <a:ext cx="11947845" cy="486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88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Memrise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23" t="12432" r="1193" b="10958"/>
          <a:stretch/>
        </p:blipFill>
        <p:spPr>
          <a:xfrm>
            <a:off x="448056" y="1856232"/>
            <a:ext cx="11283696" cy="511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01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BBC Languages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135" t="11861" r="1666" b="5230"/>
          <a:stretch/>
        </p:blipFill>
        <p:spPr>
          <a:xfrm>
            <a:off x="722377" y="1819657"/>
            <a:ext cx="10195560" cy="486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03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Busuu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4" t="11823" r="1149" b="5602"/>
          <a:stretch/>
        </p:blipFill>
        <p:spPr>
          <a:xfrm>
            <a:off x="438912" y="1792224"/>
            <a:ext cx="11320272" cy="493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346870"/>
      </p:ext>
    </p:extLst>
  </p:cSld>
  <p:clrMapOvr>
    <a:masterClrMapping/>
  </p:clrMapOvr>
</p:sld>
</file>

<file path=ppt/theme/theme1.xml><?xml version="1.0" encoding="utf-8"?>
<a:theme xmlns:a="http://schemas.openxmlformats.org/drawingml/2006/main" name="Дивиденд">
  <a:themeElements>
    <a:clrScheme name="Другая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DAC5D"/>
      </a:accent1>
      <a:accent2>
        <a:srgbClr val="4A2739"/>
      </a:accent2>
      <a:accent3>
        <a:srgbClr val="A5A5A5"/>
      </a:accent3>
      <a:accent4>
        <a:srgbClr val="FFC000"/>
      </a:accent4>
      <a:accent5>
        <a:srgbClr val="F4B183"/>
      </a:accent5>
      <a:accent6>
        <a:srgbClr val="6F3B55"/>
      </a:accent6>
      <a:hlink>
        <a:srgbClr val="F7CBAC"/>
      </a:hlink>
      <a:folHlink>
        <a:srgbClr val="954F72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TM03457464[[fn=Дивиденд]]</Template>
  <TotalTime>68</TotalTime>
  <Words>380</Words>
  <Application>Microsoft Office PowerPoint</Application>
  <PresentationFormat>Широкоэкранный</PresentationFormat>
  <Paragraphs>63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7" baseType="lpstr">
      <vt:lpstr>Arial</vt:lpstr>
      <vt:lpstr>Corbel</vt:lpstr>
      <vt:lpstr>Gill Sans MT</vt:lpstr>
      <vt:lpstr>Wingdings 2</vt:lpstr>
      <vt:lpstr>Дивиденд</vt:lpstr>
      <vt:lpstr>Презентация PowerPoint</vt:lpstr>
      <vt:lpstr>Цель данной работы заключается в определении роли интернет – ресурсов в изучении иностранных языков. </vt:lpstr>
      <vt:lpstr>Презентация PowerPoint</vt:lpstr>
      <vt:lpstr>Рассмотрим некоторые полезные для изучения иностранного языка сайты и приложения:</vt:lpstr>
      <vt:lpstr>FluentU</vt:lpstr>
      <vt:lpstr>Conversation Exchange </vt:lpstr>
      <vt:lpstr>Memrise</vt:lpstr>
      <vt:lpstr>BBC Languages </vt:lpstr>
      <vt:lpstr>Busuu</vt:lpstr>
      <vt:lpstr>Babbel </vt:lpstr>
      <vt:lpstr>Fluentin3months </vt:lpstr>
      <vt:lpstr>Livemocha </vt:lpstr>
      <vt:lpstr>Foreign Services Institute </vt:lpstr>
      <vt:lpstr>The Polyglot Club </vt:lpstr>
      <vt:lpstr>Reddit </vt:lpstr>
      <vt:lpstr>MosaLingua </vt:lpstr>
      <vt:lpstr>word2vec - это C++ программа, позволяющая построить векторные представления слов на заданных массивах текстовой информации</vt:lpstr>
      <vt:lpstr>Link Grammar Parser</vt:lpstr>
      <vt:lpstr>LingSoft</vt:lpstr>
      <vt:lpstr>Langsoft</vt:lpstr>
      <vt:lpstr>Плюсы и минусы  дистанционного образования</vt:lpstr>
      <vt:lpstr>Благодарю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8</cp:revision>
  <dcterms:created xsi:type="dcterms:W3CDTF">2018-10-28T21:18:50Z</dcterms:created>
  <dcterms:modified xsi:type="dcterms:W3CDTF">2018-10-28T22:27:31Z</dcterms:modified>
</cp:coreProperties>
</file>

<file path=docProps/thumbnail.jpeg>
</file>